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72" r:id="rId2"/>
  </p:sldMasterIdLst>
  <p:notesMasterIdLst>
    <p:notesMasterId r:id="rId38"/>
  </p:notesMasterIdLst>
  <p:handoutMasterIdLst>
    <p:handoutMasterId r:id="rId39"/>
  </p:handoutMasterIdLst>
  <p:sldIdLst>
    <p:sldId id="352" r:id="rId3"/>
    <p:sldId id="300" r:id="rId4"/>
    <p:sldId id="316" r:id="rId5"/>
    <p:sldId id="302" r:id="rId6"/>
    <p:sldId id="312" r:id="rId7"/>
    <p:sldId id="315" r:id="rId8"/>
    <p:sldId id="314" r:id="rId9"/>
    <p:sldId id="351" r:id="rId10"/>
    <p:sldId id="282" r:id="rId11"/>
    <p:sldId id="326" r:id="rId12"/>
    <p:sldId id="327" r:id="rId13"/>
    <p:sldId id="330" r:id="rId14"/>
    <p:sldId id="347" r:id="rId15"/>
    <p:sldId id="290" r:id="rId16"/>
    <p:sldId id="336" r:id="rId17"/>
    <p:sldId id="349" r:id="rId18"/>
    <p:sldId id="350" r:id="rId19"/>
    <p:sldId id="293" r:id="rId20"/>
    <p:sldId id="339" r:id="rId21"/>
    <p:sldId id="337" r:id="rId22"/>
    <p:sldId id="333" r:id="rId23"/>
    <p:sldId id="331" r:id="rId24"/>
    <p:sldId id="332" r:id="rId25"/>
    <p:sldId id="291" r:id="rId26"/>
    <p:sldId id="345" r:id="rId27"/>
    <p:sldId id="321" r:id="rId28"/>
    <p:sldId id="292" r:id="rId29"/>
    <p:sldId id="295" r:id="rId30"/>
    <p:sldId id="297" r:id="rId31"/>
    <p:sldId id="320" r:id="rId32"/>
    <p:sldId id="335" r:id="rId33"/>
    <p:sldId id="319" r:id="rId34"/>
    <p:sldId id="334" r:id="rId35"/>
    <p:sldId id="344" r:id="rId36"/>
    <p:sldId id="263" r:id="rId37"/>
  </p:sldIdLst>
  <p:sldSz cx="9144000" cy="6858000" type="screen4x3"/>
  <p:notesSz cx="7010400" cy="9296400"/>
  <p:defaultTextStyle>
    <a:defPPr>
      <a:defRPr lang="en-US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1B4C23-420F-1349-B85A-10D78CE7AB88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131E06-A09D-5C42-AD94-DDC0D3BBD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511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873C11-DBC1-48EB-8FDB-3DF23E005F09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C96DA8-DB38-4C51-9BA9-07D74BD6D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070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96DA8-DB38-4C51-9BA9-07D74BD6D21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31678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96DA8-DB38-4C51-9BA9-07D74BD6D2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96DA8-DB38-4C51-9BA9-07D74BD6D21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5059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96DA8-DB38-4C51-9BA9-07D74BD6D2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231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333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959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21677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8651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12114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0004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1833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537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41887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8026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9964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622158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195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03337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235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411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701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047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678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909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190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44B2-8347-41F0-9337-4C05145B62AC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F5DE-D596-4C8D-B83C-84C40CC3D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658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3352" y="5866805"/>
            <a:ext cx="2261443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78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3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6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9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92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45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unf.edu/library" TargetMode="External"/><Relationship Id="rId5" Type="http://schemas.openxmlformats.org/officeDocument/2006/relationships/hyperlink" Target="http://libguides.unf.edu/artinthelibrary" TargetMode="External"/><Relationship Id="rId6" Type="http://schemas.openxmlformats.org/officeDocument/2006/relationships/hyperlink" Target="mailto:shirley.hallblade@unf.edu" TargetMode="External"/><Relationship Id="rId7" Type="http://schemas.openxmlformats.org/officeDocument/2006/relationships/hyperlink" Target="mailto:christina.levine@unf.edu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96" y="0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2551837"/>
            <a:ext cx="7162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Art in the Library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Transforming the Library through Donor Involvement</a:t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ALADN 2013 </a:t>
            </a:r>
            <a:r>
              <a:rPr lang="en-US" sz="2400" dirty="0" smtClean="0"/>
              <a:t>– Pittsburgh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Dr. Shirley </a:t>
            </a:r>
            <a:r>
              <a:rPr lang="en-US" sz="2400" dirty="0" err="1"/>
              <a:t>Hallblade</a:t>
            </a:r>
            <a:r>
              <a:rPr lang="en-US" sz="2400" dirty="0"/>
              <a:t>, Dean of the Library</a:t>
            </a:r>
          </a:p>
          <a:p>
            <a:pPr algn="ctr"/>
            <a:r>
              <a:rPr lang="en-US" sz="2400" dirty="0"/>
              <a:t>Christina Levine, Director of Development</a:t>
            </a:r>
          </a:p>
          <a:p>
            <a:pPr algn="ctr"/>
            <a:r>
              <a:rPr lang="en-US" sz="2400" dirty="0"/>
              <a:t>University of North Florida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UNF_LIB_VERT_2line_CL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37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3657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657600" cy="64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57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929884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598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638544" cy="534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4424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5724716" cy="552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97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Outreach and Collaboration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Local/regional art community</a:t>
            </a:r>
          </a:p>
          <a:p>
            <a:pPr lvl="1"/>
            <a:r>
              <a:rPr lang="en-US" dirty="0" smtClean="0"/>
              <a:t>Galleries, festivals, artist studios, art organizations</a:t>
            </a:r>
          </a:p>
          <a:p>
            <a:r>
              <a:rPr lang="en-US" dirty="0" smtClean="0"/>
              <a:t>Campus Art + Design department</a:t>
            </a:r>
          </a:p>
          <a:p>
            <a:r>
              <a:rPr lang="en-US" dirty="0" smtClean="0"/>
              <a:t>Other UNF faculty and staff</a:t>
            </a:r>
          </a:p>
          <a:p>
            <a:r>
              <a:rPr lang="en-US" dirty="0" smtClean="0"/>
              <a:t>Donors and donor prospects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16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696587" cy="5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9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30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301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289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 flipV="1">
            <a:off x="838200" y="5181600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Promotional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Gallery show/art class – Charles </a:t>
            </a:r>
            <a:r>
              <a:rPr lang="en-US" dirty="0" err="1" smtClean="0"/>
              <a:t>Fazzino</a:t>
            </a:r>
            <a:endParaRPr lang="en-US" dirty="0" smtClean="0"/>
          </a:p>
          <a:p>
            <a:pPr lvl="1"/>
            <a:r>
              <a:rPr lang="en-US" dirty="0" smtClean="0"/>
              <a:t>Created collaborative work with 40 local children </a:t>
            </a:r>
          </a:p>
          <a:p>
            <a:pPr lvl="1"/>
            <a:r>
              <a:rPr lang="en-US" dirty="0" smtClean="0"/>
              <a:t>Piece donated to the Library</a:t>
            </a:r>
          </a:p>
          <a:p>
            <a:r>
              <a:rPr lang="en-US" dirty="0" smtClean="0"/>
              <a:t>Project kick-off – </a:t>
            </a:r>
            <a:r>
              <a:rPr lang="en-US" sz="2800" dirty="0" smtClean="0"/>
              <a:t>“An Artful Evening”</a:t>
            </a:r>
          </a:p>
          <a:p>
            <a:r>
              <a:rPr lang="en-US" dirty="0" smtClean="0"/>
              <a:t>Gallery show – </a:t>
            </a:r>
            <a:r>
              <a:rPr lang="en-US" sz="2800" dirty="0" smtClean="0"/>
              <a:t>“Renoir and the Impressionists”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Library benefit (% of sales)</a:t>
            </a:r>
          </a:p>
          <a:p>
            <a:pPr marL="514343" indent="-457200"/>
            <a:r>
              <a:rPr lang="en-US" dirty="0" smtClean="0"/>
              <a:t>Presentation to UNF Art + Design Faculty</a:t>
            </a:r>
          </a:p>
          <a:p>
            <a:pPr marL="514343" indent="-45720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7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Arbus</a:t>
            </a:r>
            <a:r>
              <a:rPr lang="en-US" dirty="0" smtClean="0"/>
              <a:t> Magazine</a:t>
            </a:r>
          </a:p>
          <a:p>
            <a:r>
              <a:rPr lang="en-US" dirty="0" smtClean="0"/>
              <a:t>Times-Union article</a:t>
            </a:r>
          </a:p>
          <a:p>
            <a:r>
              <a:rPr lang="en-US" dirty="0" smtClean="0"/>
              <a:t>UNF Journal</a:t>
            </a:r>
          </a:p>
          <a:p>
            <a:r>
              <a:rPr lang="en-US" dirty="0" smtClean="0"/>
              <a:t>Alumni Newsletter</a:t>
            </a:r>
          </a:p>
          <a:p>
            <a:r>
              <a:rPr lang="en-US" dirty="0" smtClean="0"/>
              <a:t>Inside UNF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60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Where is Jacksonville 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449765"/>
          </a:xfrm>
        </p:spPr>
        <p:txBody>
          <a:bodyPr>
            <a:normAutofit/>
          </a:bodyPr>
          <a:lstStyle/>
          <a:p>
            <a:pPr marL="223202" indent="0" eaLnBrk="1" hangingPunct="1">
              <a:buNone/>
              <a:defRPr/>
            </a:pPr>
            <a:endParaRPr lang="en-US" dirty="0" smtClean="0"/>
          </a:p>
          <a:p>
            <a:pPr marL="223202" indent="0" eaLnBrk="1" hangingPunct="1">
              <a:buNone/>
              <a:defRPr/>
            </a:pPr>
            <a:endParaRPr lang="en-US" dirty="0" smtClean="0"/>
          </a:p>
          <a:p>
            <a:pPr marL="223202" indent="0" eaLnBrk="1" hangingPunct="1">
              <a:buFont typeface="Arial"/>
              <a:buChar char="•"/>
              <a:defRPr/>
            </a:pPr>
            <a:endParaRPr lang="en-US" dirty="0" smtClean="0"/>
          </a:p>
        </p:txBody>
      </p:sp>
      <p:pic>
        <p:nvPicPr>
          <p:cNvPr id="7" name="Content Placeholder 3" descr="florida-ma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133600"/>
            <a:ext cx="4882940" cy="452596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6783931"/>
              </p:ext>
            </p:extLst>
          </p:nvPr>
        </p:nvGraphicFramePr>
        <p:xfrm>
          <a:off x="457200" y="1834356"/>
          <a:ext cx="8229600" cy="2457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3800"/>
                <a:gridCol w="449580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9525" marR="95250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 Roberts Gallery Presents Renoir &amp; the Impressionists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Date: Wednesday, September 29, 2010 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Time: 6:00 p.m.  – 8:00 p.m. 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Location: R Roberts Gallery 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Cost: Free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 Roberts Gallery presents Renoir &amp; the Impressionists on Wednesday, September 29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from 6:00 p.m. - 8:00 p.m.  This will be an evening of cocktails and art to benefit the Thomas G. Carpenter Library’s Art in the Library Program at the University of North Florida.  A rare collection of paintings, drawings, etchings and lithographs by Renoir, </a:t>
                      </a:r>
                      <a:r>
                        <a:rPr lang="en-US" sz="1000" dirty="0" err="1">
                          <a:effectLst/>
                        </a:rPr>
                        <a:t>Manet</a:t>
                      </a:r>
                      <a:r>
                        <a:rPr lang="en-US" sz="1000" dirty="0">
                          <a:effectLst/>
                        </a:rPr>
                        <a:t>, Cezanne &amp; Pissarro will be available for purchase.  For more information or to RSVP please contact the R Roberts Gallery at 388-1188. 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  <p:pic>
        <p:nvPicPr>
          <p:cNvPr id="16385" name="Picture 1" descr="R Roberts Gallery Presents Renoir &amp; the Impression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22" y="1861785"/>
            <a:ext cx="1749778" cy="174977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F_LIB_VERT_2line_CL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4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</a:t>
            </a:r>
            <a:br>
              <a:rPr lang="en-US" dirty="0" smtClean="0"/>
            </a:b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1"/>
            <a:ext cx="424774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450" y="1752600"/>
            <a:ext cx="410117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3311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64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04997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81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177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Librarian Liaison for Art </a:t>
            </a:r>
          </a:p>
          <a:p>
            <a:pPr lvl="1">
              <a:buNone/>
            </a:pPr>
            <a:r>
              <a:rPr lang="en-US" dirty="0" smtClean="0"/>
              <a:t>– Curator role</a:t>
            </a:r>
          </a:p>
          <a:p>
            <a:r>
              <a:rPr lang="en-US" dirty="0" err="1" smtClean="0"/>
              <a:t>LibGuides</a:t>
            </a:r>
            <a:r>
              <a:rPr lang="en-US" dirty="0" smtClean="0"/>
              <a:t> / Campus Guides</a:t>
            </a:r>
          </a:p>
          <a:p>
            <a:r>
              <a:rPr lang="en-US" dirty="0" smtClean="0"/>
              <a:t>Digital Commons</a:t>
            </a:r>
          </a:p>
          <a:p>
            <a:r>
              <a:rPr lang="en-US" dirty="0" smtClean="0"/>
              <a:t>Technical support from library staff &amp; students</a:t>
            </a:r>
          </a:p>
          <a:p>
            <a:pPr lvl="1"/>
            <a:r>
              <a:rPr lang="en-US" dirty="0" smtClean="0"/>
              <a:t>Photography</a:t>
            </a:r>
          </a:p>
          <a:p>
            <a:pPr lvl="1"/>
            <a:r>
              <a:rPr lang="en-US" dirty="0" smtClean="0"/>
              <a:t>Digitization</a:t>
            </a:r>
          </a:p>
          <a:p>
            <a:pPr lvl="1"/>
            <a:r>
              <a:rPr lang="en-US" dirty="0" smtClean="0"/>
              <a:t>Documentation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24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Art on Campus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00200"/>
            <a:ext cx="2286000" cy="45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3048000" cy="218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038600"/>
            <a:ext cx="2667000" cy="203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00446552\AppData\Local\Microsoft\Windows\Temporary Internet Files\Content.Outlook\U2VXZRRW\117 flight of wis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" y="283464"/>
            <a:ext cx="9052560" cy="629107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03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donated works of art</a:t>
            </a:r>
          </a:p>
          <a:p>
            <a:r>
              <a:rPr lang="en-US" dirty="0" smtClean="0"/>
              <a:t>Value of gifts-in-kind</a:t>
            </a:r>
          </a:p>
          <a:p>
            <a:r>
              <a:rPr lang="en-US" dirty="0" smtClean="0"/>
              <a:t>Cash donations for project support</a:t>
            </a:r>
          </a:p>
          <a:p>
            <a:pPr lvl="1"/>
            <a:r>
              <a:rPr lang="en-US" dirty="0" smtClean="0"/>
              <a:t>Initial transfer from Dean’s Excellence Fund</a:t>
            </a:r>
          </a:p>
          <a:p>
            <a:pPr lvl="1"/>
            <a:r>
              <a:rPr lang="en-US" dirty="0" smtClean="0"/>
              <a:t>Additional gifts </a:t>
            </a:r>
          </a:p>
          <a:p>
            <a:r>
              <a:rPr lang="en-US" dirty="0" smtClean="0"/>
              <a:t>Recognition</a:t>
            </a:r>
          </a:p>
          <a:p>
            <a:pPr lvl="1"/>
            <a:r>
              <a:rPr lang="en-US" dirty="0" smtClean="0"/>
              <a:t>Library, donors, volunteers, artists, staff</a:t>
            </a:r>
          </a:p>
        </p:txBody>
      </p:sp>
      <p:pic>
        <p:nvPicPr>
          <p:cNvPr id="6" name="Picture 5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16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the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Campus resource</a:t>
            </a:r>
          </a:p>
          <a:p>
            <a:pPr lvl="1"/>
            <a:r>
              <a:rPr lang="en-US" dirty="0" smtClean="0"/>
              <a:t>Support from Art + Design department chair</a:t>
            </a:r>
          </a:p>
          <a:p>
            <a:pPr lvl="1"/>
            <a:r>
              <a:rPr lang="en-US" dirty="0" smtClean="0"/>
              <a:t>Participating faculty artists</a:t>
            </a:r>
          </a:p>
          <a:p>
            <a:pPr lvl="1"/>
            <a:r>
              <a:rPr lang="en-US" dirty="0" smtClean="0"/>
              <a:t>Class assignments </a:t>
            </a:r>
          </a:p>
          <a:p>
            <a:r>
              <a:rPr lang="en-US" dirty="0" smtClean="0"/>
              <a:t>Community outreach</a:t>
            </a:r>
          </a:p>
          <a:p>
            <a:r>
              <a:rPr lang="en-US" dirty="0" smtClean="0"/>
              <a:t>Library tours / Prospective donors</a:t>
            </a:r>
          </a:p>
          <a:p>
            <a:r>
              <a:rPr lang="en-US" dirty="0" smtClean="0"/>
              <a:t>Giving opportunities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4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Completion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Catalog of the collection</a:t>
            </a:r>
          </a:p>
          <a:p>
            <a:r>
              <a:rPr lang="en-US" dirty="0" smtClean="0"/>
              <a:t>Art in the Library Celebration</a:t>
            </a:r>
          </a:p>
          <a:p>
            <a:pPr lvl="1"/>
            <a:r>
              <a:rPr lang="en-US" sz="3200" dirty="0" smtClean="0"/>
              <a:t>June 7, 2013</a:t>
            </a:r>
          </a:p>
          <a:p>
            <a:r>
              <a:rPr lang="en-US" dirty="0" smtClean="0"/>
              <a:t>Self-guided walking tour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40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FF"/>
                </a:solidFill>
              </a:rPr>
              <a:t>University of North Florida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5"/>
          </a:xfrm>
        </p:spPr>
        <p:txBody>
          <a:bodyPr>
            <a:normAutofit/>
          </a:bodyPr>
          <a:lstStyle/>
          <a:p>
            <a:pPr marL="223202" indent="0" eaLnBrk="1" hangingPunct="1">
              <a:buNone/>
              <a:defRPr/>
            </a:pPr>
            <a:endParaRPr lang="en-US" dirty="0" smtClean="0"/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UNF established 1972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The campus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10,400 FTE (16,000+ students)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5 colleges 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One of 11 Florida state universities</a:t>
            </a:r>
          </a:p>
          <a:p>
            <a:pPr marL="623211" lvl="1" indent="0">
              <a:buNone/>
              <a:defRPr/>
            </a:pPr>
            <a:r>
              <a:rPr lang="en-US" dirty="0" smtClean="0"/>
              <a:t> </a:t>
            </a:r>
          </a:p>
          <a:p>
            <a:pPr marL="623211" lvl="1" indent="0">
              <a:buFont typeface="Arial"/>
              <a:buChar char="•"/>
              <a:defRPr/>
            </a:pPr>
            <a:endParaRPr lang="en-US" dirty="0" smtClean="0"/>
          </a:p>
          <a:p>
            <a:pPr marL="223202" indent="0" eaLnBrk="1" hangingPunct="1">
              <a:buFont typeface="Arial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3826"/>
            <a:ext cx="4114800" cy="636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2156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5829300" cy="578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Reflections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94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Timeframe – larger and longer effort</a:t>
            </a:r>
          </a:p>
          <a:p>
            <a:r>
              <a:rPr lang="en-US" dirty="0" smtClean="0"/>
              <a:t>Project planning</a:t>
            </a:r>
          </a:p>
          <a:p>
            <a:r>
              <a:rPr lang="en-US" dirty="0" smtClean="0"/>
              <a:t>Managing volunteers and artists</a:t>
            </a:r>
          </a:p>
          <a:p>
            <a:r>
              <a:rPr lang="en-US" dirty="0" smtClean="0"/>
              <a:t>Costs / real and hidden</a:t>
            </a:r>
          </a:p>
          <a:p>
            <a:r>
              <a:rPr lang="en-US" dirty="0" smtClean="0"/>
              <a:t>Alternative strategies</a:t>
            </a:r>
          </a:p>
          <a:p>
            <a:r>
              <a:rPr lang="en-US" dirty="0" smtClean="0"/>
              <a:t>Opportunities and Challenges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UNF_LIB_VERT_2line_C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7150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72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454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8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172" name="Picture 4" descr="image 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66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For More Information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3202" indent="0" eaLnBrk="1" hangingPunct="1">
              <a:buFont typeface="Arial"/>
              <a:buChar char="•"/>
              <a:defRPr/>
            </a:pPr>
            <a:endParaRPr lang="en-US" dirty="0" smtClean="0">
              <a:hlinkClick r:id="rId4"/>
            </a:endParaRPr>
          </a:p>
          <a:p>
            <a:pPr marL="223202" indent="0" eaLnBrk="1" hangingPunct="1">
              <a:buNone/>
              <a:defRPr/>
            </a:pPr>
            <a:r>
              <a:rPr lang="en-US" dirty="0" smtClean="0">
                <a:hlinkClick r:id="rId4"/>
              </a:rPr>
              <a:t>http://www.unf.edu/library</a:t>
            </a:r>
            <a:endParaRPr lang="en-US" dirty="0" smtClean="0"/>
          </a:p>
          <a:p>
            <a:pPr marL="223202" indent="0" eaLnBrk="1" hangingPunct="1">
              <a:buNone/>
              <a:defRPr/>
            </a:pPr>
            <a:r>
              <a:rPr lang="en-US" dirty="0" smtClean="0">
                <a:hlinkClick r:id="rId5"/>
              </a:rPr>
              <a:t>http://libguides.unf.edu/artinthelibrary</a:t>
            </a:r>
            <a:endParaRPr lang="en-US" dirty="0" smtClean="0"/>
          </a:p>
          <a:p>
            <a:pPr marL="223202" indent="0" eaLnBrk="1" hangingPunct="1">
              <a:buNone/>
              <a:defRPr/>
            </a:pPr>
            <a:endParaRPr lang="en-US" dirty="0" smtClean="0"/>
          </a:p>
          <a:p>
            <a:pPr marL="2759144" lvl="8" indent="0">
              <a:buNone/>
              <a:defRPr/>
            </a:pPr>
            <a:r>
              <a:rPr lang="en-US" dirty="0" smtClean="0">
                <a:hlinkClick r:id="rId6"/>
              </a:rPr>
              <a:t>shirley.hallblade@unf.edu</a:t>
            </a:r>
            <a:endParaRPr lang="en-US" dirty="0" smtClean="0"/>
          </a:p>
          <a:p>
            <a:pPr marL="2759144" lvl="8" indent="0">
              <a:buNone/>
              <a:defRPr/>
            </a:pPr>
            <a:r>
              <a:rPr lang="en-US" smtClean="0">
                <a:hlinkClick r:id="rId7"/>
              </a:rPr>
              <a:t>c.levine</a:t>
            </a:r>
            <a:r>
              <a:rPr lang="en-US" dirty="0" smtClean="0">
                <a:hlinkClick r:id="rId7"/>
              </a:rPr>
              <a:t>@unf.edu</a:t>
            </a:r>
            <a:endParaRPr lang="en-US" dirty="0" smtClean="0"/>
          </a:p>
          <a:p>
            <a:pPr marL="223202" indent="0" eaLnBrk="1" hangingPunct="1">
              <a:buFont typeface="Arial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Thomas G. Carpenter Library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44965"/>
          </a:xfrm>
        </p:spPr>
        <p:txBody>
          <a:bodyPr/>
          <a:lstStyle/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Named for founding UNF president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Staff size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Collections</a:t>
            </a:r>
          </a:p>
          <a:p>
            <a:pPr marL="623211" lvl="1" indent="0">
              <a:buFont typeface="Arial"/>
              <a:buChar char="•"/>
              <a:defRPr/>
            </a:pPr>
            <a:r>
              <a:rPr lang="en-US" dirty="0" smtClean="0"/>
              <a:t>Local and regional history / Archives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-Resources</a:t>
            </a:r>
          </a:p>
          <a:p>
            <a:pPr marL="223202" indent="0" eaLnBrk="1" hangingPunct="1">
              <a:buFont typeface="Arial"/>
              <a:buChar char="•"/>
              <a:defRPr/>
            </a:pPr>
            <a:r>
              <a:rPr lang="en-US" dirty="0" smtClean="0"/>
              <a:t>  Implemented EDS web-scale discovery</a:t>
            </a:r>
          </a:p>
          <a:p>
            <a:pPr marL="623211" lvl="1" indent="0">
              <a:buFont typeface="Arial"/>
              <a:buChar char="•"/>
              <a:defRPr/>
            </a:pPr>
            <a:r>
              <a:rPr lang="en-US" dirty="0" smtClean="0"/>
              <a:t>“</a:t>
            </a:r>
            <a:r>
              <a:rPr lang="en-US" dirty="0" err="1" smtClean="0"/>
              <a:t>OneSearch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G. Carpenter Library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Shirley Hallblade, </a:t>
            </a:r>
            <a:r>
              <a:rPr lang="en-US" dirty="0" err="1" smtClean="0"/>
              <a:t>Ph.D</a:t>
            </a:r>
            <a:endParaRPr lang="en-US" dirty="0"/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UNF_LIB_VERT_2line_CL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28600"/>
            <a:ext cx="1447800" cy="124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FF"/>
                </a:solidFill>
              </a:rPr>
              <a:t>Context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44965"/>
          </a:xfrm>
        </p:spPr>
        <p:txBody>
          <a:bodyPr/>
          <a:lstStyle/>
          <a:p>
            <a:r>
              <a:rPr lang="en-US" dirty="0" smtClean="0"/>
              <a:t>Library building </a:t>
            </a:r>
          </a:p>
          <a:p>
            <a:pPr lvl="1"/>
            <a:r>
              <a:rPr lang="en-US" dirty="0" smtClean="0"/>
              <a:t>Original construction in 1980</a:t>
            </a:r>
          </a:p>
          <a:p>
            <a:pPr lvl="1"/>
            <a:r>
              <a:rPr lang="en-US" dirty="0" smtClean="0"/>
              <a:t>Expansion and renovation – 2004/2005</a:t>
            </a:r>
          </a:p>
          <a:p>
            <a:pPr lvl="1"/>
            <a:r>
              <a:rPr lang="en-US" dirty="0" smtClean="0"/>
              <a:t>Increased size to 200,000 sq. ft. on 4 floors</a:t>
            </a:r>
          </a:p>
          <a:p>
            <a:r>
              <a:rPr lang="en-US" dirty="0" smtClean="0"/>
              <a:t>New dean - Spring 2006 – major goals</a:t>
            </a:r>
          </a:p>
          <a:p>
            <a:pPr lvl="1"/>
            <a:r>
              <a:rPr lang="en-US" dirty="0" smtClean="0"/>
              <a:t>Increase visibility of the library</a:t>
            </a:r>
          </a:p>
          <a:p>
            <a:pPr lvl="1"/>
            <a:r>
              <a:rPr lang="en-US" dirty="0" smtClean="0"/>
              <a:t>Establish external fund-raising program</a:t>
            </a:r>
          </a:p>
          <a:p>
            <a:pPr marL="223202" indent="0" eaLnBrk="1" hangingPunct="1">
              <a:buFont typeface="Arial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Library Development Program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44965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sz="3200" dirty="0" smtClean="0"/>
              <a:t>Essentially nonexistent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Gifts and donations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Director of Development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Dean’s Leadership Council </a:t>
            </a:r>
          </a:p>
          <a:p>
            <a:pPr lvl="2">
              <a:buNone/>
            </a:pPr>
            <a:r>
              <a:rPr lang="en-US" dirty="0" smtClean="0"/>
              <a:t>(donor advisory boards or friends groups)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UNF campaign – “Power of Transformation”</a:t>
            </a:r>
          </a:p>
          <a:p>
            <a:pPr marL="223202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   </a:t>
            </a:r>
            <a:br>
              <a:rPr lang="en-US" dirty="0" smtClean="0"/>
            </a:br>
            <a:r>
              <a:rPr lang="en-US" dirty="0" smtClean="0"/>
              <a:t>Art in the Library Project</a:t>
            </a:r>
            <a:br>
              <a:rPr lang="en-US" dirty="0" smtClean="0"/>
            </a:br>
            <a:r>
              <a:rPr lang="en-US" dirty="0" smtClean="0"/>
              <a:t>Vision and Focus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437356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Building ambiance</a:t>
            </a:r>
          </a:p>
          <a:p>
            <a:pPr>
              <a:buFont typeface="Arial"/>
              <a:buChar char="•"/>
            </a:pPr>
            <a:r>
              <a:rPr lang="en-US" dirty="0" smtClean="0"/>
              <a:t>Art appreciation and study</a:t>
            </a:r>
          </a:p>
          <a:p>
            <a:pPr>
              <a:buFont typeface="Arial"/>
              <a:buChar char="•"/>
            </a:pPr>
            <a:r>
              <a:rPr lang="en-US" dirty="0" smtClean="0"/>
              <a:t>Library visibility</a:t>
            </a:r>
          </a:p>
          <a:p>
            <a:pPr>
              <a:buFont typeface="Arial"/>
              <a:buChar char="•"/>
            </a:pPr>
            <a:r>
              <a:rPr lang="en-US" dirty="0" smtClean="0"/>
              <a:t>Community outreach / University campaign</a:t>
            </a:r>
          </a:p>
          <a:p>
            <a:pPr>
              <a:buFont typeface="Arial"/>
              <a:buChar char="•"/>
            </a:pPr>
            <a:r>
              <a:rPr lang="en-US" dirty="0" smtClean="0"/>
              <a:t>Northeast Florida regional artists / UNF faculty</a:t>
            </a:r>
          </a:p>
          <a:p>
            <a:pPr>
              <a:buFont typeface="Arial"/>
              <a:buChar char="•"/>
            </a:pPr>
            <a:r>
              <a:rPr lang="en-US" dirty="0" smtClean="0"/>
              <a:t>Donations from artists or collectors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marL="223202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5" name="Picture 4" descr="UNF_LIB_VERT_2line_CL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7912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8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Steps </a:t>
            </a:r>
          </a:p>
          <a:p>
            <a:pPr lvl="1"/>
            <a:r>
              <a:rPr lang="en-US" dirty="0" smtClean="0"/>
              <a:t>Dean and development director</a:t>
            </a:r>
          </a:p>
          <a:p>
            <a:pPr lvl="1"/>
            <a:r>
              <a:rPr lang="en-US" dirty="0" smtClean="0"/>
              <a:t>Volunteer project coordinator </a:t>
            </a:r>
          </a:p>
          <a:p>
            <a:pPr lvl="1"/>
            <a:r>
              <a:rPr lang="en-US" dirty="0" smtClean="0"/>
              <a:t>Volunteer committee from Leadership Council</a:t>
            </a:r>
          </a:p>
          <a:p>
            <a:pPr marL="571489" indent="-457200"/>
            <a:r>
              <a:rPr lang="en-US" dirty="0" smtClean="0"/>
              <a:t>Early Successes</a:t>
            </a:r>
          </a:p>
          <a:p>
            <a:pPr marL="971498" lvl="1" indent="-457200"/>
            <a:r>
              <a:rPr lang="en-US" dirty="0" smtClean="0"/>
              <a:t>Coincidental donors / collectors</a:t>
            </a:r>
          </a:p>
          <a:p>
            <a:pPr marL="971498" lvl="1" indent="-457200"/>
            <a:r>
              <a:rPr lang="en-US" dirty="0" smtClean="0"/>
              <a:t>Interest and commitment</a:t>
            </a:r>
          </a:p>
          <a:p>
            <a:pPr marL="571489" indent="-457200"/>
            <a:endParaRPr lang="en-US" dirty="0" smtClean="0"/>
          </a:p>
          <a:p>
            <a:pPr marL="971498" lvl="1" indent="-457200"/>
            <a:endParaRPr lang="en-US" dirty="0" smtClean="0"/>
          </a:p>
          <a:p>
            <a:pPr marL="571489" indent="-457200"/>
            <a:endParaRPr lang="en-US" dirty="0" smtClean="0"/>
          </a:p>
          <a:p>
            <a:pPr marL="971498" lvl="1" indent="-457200"/>
            <a:endParaRPr lang="en-US" dirty="0"/>
          </a:p>
        </p:txBody>
      </p:sp>
      <p:pic>
        <p:nvPicPr>
          <p:cNvPr id="5" name="Picture 4" descr="UNF_LIB_VERT_2line_CL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791200"/>
            <a:ext cx="1016699" cy="8726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0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672</Words>
  <Application>Microsoft Macintosh PowerPoint</Application>
  <PresentationFormat>On-screen Show (4:3)</PresentationFormat>
  <Paragraphs>148</Paragraphs>
  <Slides>35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1_Title &amp; Bullets</vt:lpstr>
      <vt:lpstr>Slide 1</vt:lpstr>
      <vt:lpstr>Where is Jacksonville ?</vt:lpstr>
      <vt:lpstr>University of North Florida</vt:lpstr>
      <vt:lpstr>Thomas G. Carpenter Library</vt:lpstr>
      <vt:lpstr>Thomas G. Carpenter Library</vt:lpstr>
      <vt:lpstr>Context</vt:lpstr>
      <vt:lpstr>Library Development Program</vt:lpstr>
      <vt:lpstr>    Art in the Library Project Vision and Focus</vt:lpstr>
      <vt:lpstr>Project Implementation</vt:lpstr>
      <vt:lpstr>Slide 10</vt:lpstr>
      <vt:lpstr>Slide 11</vt:lpstr>
      <vt:lpstr>Slide 12</vt:lpstr>
      <vt:lpstr>Slide 13</vt:lpstr>
      <vt:lpstr> Outreach and Collaboration</vt:lpstr>
      <vt:lpstr>Slide 15</vt:lpstr>
      <vt:lpstr>Slide 16</vt:lpstr>
      <vt:lpstr>Slide 17</vt:lpstr>
      <vt:lpstr>Promotional Events</vt:lpstr>
      <vt:lpstr>Publicity</vt:lpstr>
      <vt:lpstr>Slide 20</vt:lpstr>
      <vt:lpstr>                       </vt:lpstr>
      <vt:lpstr>Slide 22</vt:lpstr>
      <vt:lpstr>Slide 23</vt:lpstr>
      <vt:lpstr>Related Developments</vt:lpstr>
      <vt:lpstr>     Art on Campus</vt:lpstr>
      <vt:lpstr>Slide 26</vt:lpstr>
      <vt:lpstr>Outcomes</vt:lpstr>
      <vt:lpstr>Leveraging the Collection</vt:lpstr>
      <vt:lpstr>Project Completion</vt:lpstr>
      <vt:lpstr>Slide 30</vt:lpstr>
      <vt:lpstr>Reflections</vt:lpstr>
      <vt:lpstr>Lessons Learned</vt:lpstr>
      <vt:lpstr>Slide 33</vt:lpstr>
      <vt:lpstr>Slide 34</vt:lpstr>
      <vt:lpstr>For More Information</vt:lpstr>
    </vt:vector>
  </TitlesOfParts>
  <Company>University of North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in the Library: Transforming the Library through Donor Involvement</dc:title>
  <dc:creator>Hallblade, Shirley</dc:creator>
  <cp:lastModifiedBy>Shirley Hallblade</cp:lastModifiedBy>
  <cp:revision>47</cp:revision>
  <cp:lastPrinted>2013-05-20T03:05:05Z</cp:lastPrinted>
  <dcterms:created xsi:type="dcterms:W3CDTF">2013-05-21T13:45:49Z</dcterms:created>
  <dcterms:modified xsi:type="dcterms:W3CDTF">2013-05-21T13:46:44Z</dcterms:modified>
</cp:coreProperties>
</file>